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9" r:id="rId3"/>
    <p:sldId id="305" r:id="rId4"/>
    <p:sldId id="300" r:id="rId5"/>
    <p:sldId id="302" r:id="rId6"/>
    <p:sldId id="275" r:id="rId7"/>
    <p:sldId id="276" r:id="rId8"/>
    <p:sldId id="303" r:id="rId9"/>
    <p:sldId id="257" r:id="rId10"/>
    <p:sldId id="297" r:id="rId11"/>
    <p:sldId id="295" r:id="rId12"/>
    <p:sldId id="294" r:id="rId13"/>
    <p:sldId id="293" r:id="rId14"/>
    <p:sldId id="292" r:id="rId15"/>
    <p:sldId id="291" r:id="rId16"/>
    <p:sldId id="290" r:id="rId17"/>
    <p:sldId id="289" r:id="rId18"/>
    <p:sldId id="287" r:id="rId19"/>
    <p:sldId id="307" r:id="rId20"/>
    <p:sldId id="284" r:id="rId21"/>
    <p:sldId id="283" r:id="rId2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7"/>
    <p:restoredTop sz="94533"/>
  </p:normalViewPr>
  <p:slideViewPr>
    <p:cSldViewPr snapToGrid="0">
      <p:cViewPr>
        <p:scale>
          <a:sx n="83" d="100"/>
          <a:sy n="83" d="100"/>
        </p:scale>
        <p:origin x="72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408C8-54D9-A641-9AFB-3E791F2FDEFA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6811E-AFD5-DB46-9427-7C22060EC3F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390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A365095D-F4AC-C587-1B8E-9EAC8FA651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1E6BD7F1-F5E2-44D6-02B8-996137B76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PK" altLang="en-PK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453DF12B-3ED2-9A15-5CBA-6BF79E9794DC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F23FD03-5281-4D4C-9F82-774651628527}" type="slidenum">
              <a:rPr lang="en-US" altLang="en-PK" sz="1200">
                <a:latin typeface="Calibri" panose="020F0502020204030204" pitchFamily="34" charset="0"/>
              </a:rPr>
              <a:pPr algn="r" eaLnBrk="1" hangingPunct="1"/>
              <a:t>6</a:t>
            </a:fld>
            <a:endParaRPr lang="en-US" altLang="en-PK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6E7606B7-6FEF-6EB5-0BFA-89E2DAC1CD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1F072643-199D-9371-54D2-BE02BCFD7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PK" altLang="en-PK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9771EA3F-1366-EA56-97B1-483360716C7F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25066F5E-3F59-9D4E-8CC6-39CF1C3C3770}" type="slidenum">
              <a:rPr lang="en-US" altLang="en-PK" sz="1200">
                <a:latin typeface="Calibri" panose="020F0502020204030204" pitchFamily="34" charset="0"/>
              </a:rPr>
              <a:pPr algn="r" eaLnBrk="1" hangingPunct="1"/>
              <a:t>7</a:t>
            </a:fld>
            <a:endParaRPr lang="en-US" altLang="en-PK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7CC86926-2D60-8F62-271B-0D67776634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BB136DE2-153D-6953-6226-42EA5047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PK" altLang="en-PK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35BC4043-2CC9-6D45-E9E2-94EF164C6594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C32A2536-C36F-7745-AE33-39350AA0670F}" type="slidenum">
              <a:rPr lang="en-US" altLang="en-PK" sz="1200">
                <a:latin typeface="Calibri" panose="020F0502020204030204" pitchFamily="34" charset="0"/>
              </a:rPr>
              <a:pPr algn="r" eaLnBrk="1" hangingPunct="1"/>
              <a:t>20</a:t>
            </a:fld>
            <a:endParaRPr lang="en-US" altLang="en-PK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50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7CC86926-2D60-8F62-271B-0D67776634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BB136DE2-153D-6953-6226-42EA5047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PK" altLang="en-PK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35BC4043-2CC9-6D45-E9E2-94EF164C6594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C32A2536-C36F-7745-AE33-39350AA0670F}" type="slidenum">
              <a:rPr lang="en-US" altLang="en-PK" sz="1200">
                <a:latin typeface="Calibri" panose="020F0502020204030204" pitchFamily="34" charset="0"/>
              </a:rPr>
              <a:pPr algn="r" eaLnBrk="1" hangingPunct="1"/>
              <a:t>21</a:t>
            </a:fld>
            <a:endParaRPr lang="en-US" altLang="en-PK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8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1C8B-562F-5543-1104-DA1D8486B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8F0A9-8FE9-2E6F-4933-5E16E92F1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0C566-D34D-3D47-F18D-C3BCB4B5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99FDF-5908-7DE4-0A73-39AB243E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A773E-A453-E19F-6F57-BA57DDA1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8163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BE23-5E04-A5AD-F47D-D8F0E264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90174-E517-0B43-B5BA-F14A4B5A6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E5C6B-AEF6-85C6-C579-6F7A129C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CF74C-971A-322D-5AE0-2A934542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0A891-3DCF-19D7-0035-55CA7026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9623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175F4-71B1-8D03-CDF0-165CAFBE6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37E7E-4C63-3259-E8EB-493DA4618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187A2-03EB-903C-00A7-DF898E3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31672-1152-5327-71ED-38F08E5B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D74BC-5E31-7523-F801-6827858F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4580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DF53-7A27-C497-3925-BF0F0DE7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8ED4-6B48-F284-9DE4-F0CA6CC11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0C0D2-697C-7994-10EA-F18799AB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4CC08-66BC-B9FB-C987-55A2AE3F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4CF3B-E797-3EAC-D5AC-509B2315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1927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0136-B878-C5C0-763F-4763B6E1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8B5CD-90C4-C6A3-F859-13F9F0733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BADDD-C110-3751-9EC4-6C33FC6F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A09B-4234-F07A-63FD-53533F97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7791-E46A-097B-516F-A0509CE9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9523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DC4D-8005-DC6F-EDAC-7513CD35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C727-7043-8D4A-59B5-725EC165C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8B8E0-D1EA-1AAA-C803-89F421931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31A12-7FCB-4983-75E1-EB422042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EB435-18DD-B077-E6D4-945EAC49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975C8-0AE5-E2C7-1222-DDC299A5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3519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2C6A-05AA-2335-AE19-037E904D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0323E-3F99-49A4-D51B-7D85C5A8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9BFB3-7195-B898-4E99-8A7DF520A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E6300-2909-99F5-A889-567E98C10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7E298-A25D-37BB-80AF-3097B1DEB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150DA-66F1-3546-D4A6-AF3F485D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5C5DC-A010-84E9-B949-66AF07F39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E6F82-23AF-470B-0A50-1AA29D98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9102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E4FA-9725-08C5-AD30-37584588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F0BAA-995B-D101-035C-34A9C317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8924-06AD-B719-4321-3B36397F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3304C-8E9C-F39A-B027-F1944BE4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2743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ACD4A-B10D-A2CC-8042-51F6E9D8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DF203-7254-138F-F395-052C00FB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F31FE-EB29-79D8-270F-268328A7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129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C88C-0BDD-8634-FFEF-A3FECBD5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4EA36-5D8F-6542-D7C6-575BB6C2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C7B90-96C6-71C4-F592-DD3B99F01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5C118-CDD0-6E1E-27EC-FC1A2FE6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FD8FE-09C5-5359-1C2F-73C6FE3A4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95013-125E-E77C-6915-D7B3D325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218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A9CA-6B38-B1F5-D9FE-EA1E33F0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81CF3-BABB-9628-3414-79503F536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893BD-8D96-B2EB-EACD-D00197252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43EC2-40C8-0692-6760-63E42B9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A20F9-20BE-038B-AE38-8FD08D81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A03A8-1FCD-25A0-2123-6F87C4CA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1656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8C1F52-DAAD-75BF-9DF5-1C56488B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64A8F-68F2-8D14-0229-D931C267E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5790-0979-5D09-CFCD-164A720A1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E41F4-CF7E-8943-9662-03A9FF6E22C8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34D77-4C51-1777-5EA2-0691128EB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7034F-7A54-D747-7258-D99DC2DBF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A6DF7-A315-7C40-A1CA-844BD57F8EA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0574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636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oogle Page Rank and Markov Chains | by Ravi Teja Gundimeda | Analytics  Vidhya | Medium">
            <a:extLst>
              <a:ext uri="{FF2B5EF4-FFF2-40B4-BE49-F238E27FC236}">
                <a16:creationId xmlns:a16="http://schemas.microsoft.com/office/drawing/2014/main" id="{76FCD785-92AF-29B7-8750-8D2A3D24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56" y="246027"/>
            <a:ext cx="8850432" cy="63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7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0C6A-9EC4-8AC7-2204-51DC5A07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FF057-A2E7-B626-B106-509E51AD7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A3F39-F405-5B3B-0C1E-7820DE834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9" b="7895"/>
          <a:stretch/>
        </p:blipFill>
        <p:spPr>
          <a:xfrm>
            <a:off x="1" y="-60134"/>
            <a:ext cx="12357232" cy="69181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758981-F318-5ED8-9A12-A1AF5B3A5023}"/>
              </a:ext>
            </a:extLst>
          </p:cNvPr>
          <p:cNvSpPr txBox="1">
            <a:spLocks/>
          </p:cNvSpPr>
          <p:nvPr/>
        </p:nvSpPr>
        <p:spPr>
          <a:xfrm>
            <a:off x="1478643" y="5171055"/>
            <a:ext cx="9875157" cy="1005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bg1"/>
                </a:solidFill>
              </a:rPr>
              <a:t>I</a:t>
            </a:r>
            <a:r>
              <a:rPr lang="en-PK" sz="3000" dirty="0">
                <a:solidFill>
                  <a:schemeClr val="bg1"/>
                </a:solidFill>
              </a:rPr>
              <a:t>nitilize all page ranks using uniform distribution at iteration 0</a:t>
            </a:r>
          </a:p>
        </p:txBody>
      </p:sp>
    </p:spTree>
    <p:extLst>
      <p:ext uri="{BB962C8B-B14F-4D97-AF65-F5344CB8AC3E}">
        <p14:creationId xmlns:p14="http://schemas.microsoft.com/office/powerpoint/2010/main" val="385211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30EAD8-DA40-ADAE-65C3-C45CE414B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6" b="8063"/>
          <a:stretch/>
        </p:blipFill>
        <p:spPr>
          <a:xfrm>
            <a:off x="0" y="0"/>
            <a:ext cx="1217951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1131F1-766B-4BA8-B391-D6BFA9550407}"/>
              </a:ext>
            </a:extLst>
          </p:cNvPr>
          <p:cNvSpPr txBox="1">
            <a:spLocks/>
          </p:cNvSpPr>
          <p:nvPr/>
        </p:nvSpPr>
        <p:spPr>
          <a:xfrm>
            <a:off x="1478643" y="5171055"/>
            <a:ext cx="9875157" cy="1005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Calculate PR(A) at</a:t>
            </a:r>
            <a:r>
              <a:rPr lang="en-PK" sz="3000" dirty="0">
                <a:solidFill>
                  <a:schemeClr val="bg1"/>
                </a:solidFill>
              </a:rPr>
              <a:t> iteration 1</a:t>
            </a:r>
          </a:p>
        </p:txBody>
      </p:sp>
    </p:spTree>
    <p:extLst>
      <p:ext uri="{BB962C8B-B14F-4D97-AF65-F5344CB8AC3E}">
        <p14:creationId xmlns:p14="http://schemas.microsoft.com/office/powerpoint/2010/main" val="275806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6D405-F26A-4913-34BF-B7F21D878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1" b="7223"/>
          <a:stretch/>
        </p:blipFill>
        <p:spPr>
          <a:xfrm>
            <a:off x="0" y="-7953"/>
            <a:ext cx="12192000" cy="68256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2CB515-D6C2-559C-0E99-128BCCD00ABC}"/>
              </a:ext>
            </a:extLst>
          </p:cNvPr>
          <p:cNvSpPr txBox="1">
            <a:spLocks/>
          </p:cNvSpPr>
          <p:nvPr/>
        </p:nvSpPr>
        <p:spPr>
          <a:xfrm>
            <a:off x="6096000" y="5272654"/>
            <a:ext cx="5849257" cy="1005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</a:rPr>
              <a:t>1/4</a:t>
            </a:r>
            <a:r>
              <a:rPr lang="en-US" sz="3000" dirty="0">
                <a:solidFill>
                  <a:schemeClr val="bg1"/>
                </a:solidFill>
              </a:rPr>
              <a:t> = rank of page A in previous iteration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3  = </a:t>
            </a:r>
            <a:r>
              <a:rPr lang="en-US" sz="3000" dirty="0">
                <a:solidFill>
                  <a:schemeClr val="bg1"/>
                </a:solidFill>
              </a:rPr>
              <a:t>incoming/backward link of A is from C and C has 3 outgoing/forward links</a:t>
            </a:r>
            <a:endParaRPr lang="en-PK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61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E35F4-D193-AC36-6B2F-B6BA4F18D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4" b="7751"/>
          <a:stretch/>
        </p:blipFill>
        <p:spPr>
          <a:xfrm>
            <a:off x="0" y="0"/>
            <a:ext cx="12192000" cy="68256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88983E3-FD18-FD37-6191-B4E6EFB11D35}"/>
              </a:ext>
            </a:extLst>
          </p:cNvPr>
          <p:cNvSpPr txBox="1">
            <a:spLocks/>
          </p:cNvSpPr>
          <p:nvPr/>
        </p:nvSpPr>
        <p:spPr>
          <a:xfrm>
            <a:off x="6342743" y="4556977"/>
            <a:ext cx="5849257" cy="1005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</a:rPr>
              <a:t>1/4</a:t>
            </a:r>
            <a:r>
              <a:rPr lang="en-US" sz="3000" dirty="0">
                <a:solidFill>
                  <a:schemeClr val="bg1"/>
                </a:solidFill>
              </a:rPr>
              <a:t> = rank of page B in previous iteration</a:t>
            </a:r>
          </a:p>
          <a:p>
            <a:pPr marL="514350" indent="-514350">
              <a:buAutoNum type="arabicPlain" startAt="2"/>
            </a:pPr>
            <a:r>
              <a:rPr lang="en-US" sz="3000" b="1" dirty="0">
                <a:solidFill>
                  <a:schemeClr val="bg1"/>
                </a:solidFill>
              </a:rPr>
              <a:t>= </a:t>
            </a:r>
            <a:r>
              <a:rPr lang="en-US" sz="3000" dirty="0">
                <a:solidFill>
                  <a:schemeClr val="bg1"/>
                </a:solidFill>
              </a:rPr>
              <a:t>incoming link from A and A has 2 forward links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3  = </a:t>
            </a:r>
            <a:r>
              <a:rPr lang="en-US" sz="3000" dirty="0">
                <a:solidFill>
                  <a:schemeClr val="bg1"/>
                </a:solidFill>
              </a:rPr>
              <a:t>incoming link from C and C has 3 forward links</a:t>
            </a:r>
            <a:endParaRPr lang="en-PK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4851B-DEBD-DC36-25C4-BF2367BC5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" b="7006"/>
          <a:stretch/>
        </p:blipFill>
        <p:spPr>
          <a:xfrm>
            <a:off x="0" y="0"/>
            <a:ext cx="1221157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2F6EF7-804B-CDBE-4907-9BFF21E2734B}"/>
              </a:ext>
            </a:extLst>
          </p:cNvPr>
          <p:cNvSpPr txBox="1">
            <a:spLocks/>
          </p:cNvSpPr>
          <p:nvPr/>
        </p:nvSpPr>
        <p:spPr>
          <a:xfrm>
            <a:off x="6362317" y="4644062"/>
            <a:ext cx="5849257" cy="1005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</a:rPr>
              <a:t>1/4</a:t>
            </a:r>
            <a:r>
              <a:rPr lang="en-US" sz="3000" dirty="0">
                <a:solidFill>
                  <a:schemeClr val="bg1"/>
                </a:solidFill>
              </a:rPr>
              <a:t> = rank of page C in previous iteration</a:t>
            </a:r>
          </a:p>
          <a:p>
            <a:pPr marL="514350" indent="-514350">
              <a:buAutoNum type="arabicPlain" startAt="2"/>
            </a:pPr>
            <a:r>
              <a:rPr lang="en-US" sz="3000" b="1" dirty="0">
                <a:solidFill>
                  <a:schemeClr val="bg1"/>
                </a:solidFill>
              </a:rPr>
              <a:t>= </a:t>
            </a:r>
            <a:r>
              <a:rPr lang="en-US" sz="3000" dirty="0">
                <a:solidFill>
                  <a:schemeClr val="bg1"/>
                </a:solidFill>
              </a:rPr>
              <a:t>incoming link from A and A has 2 forward links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1  = </a:t>
            </a:r>
            <a:r>
              <a:rPr lang="en-US" sz="3000" dirty="0">
                <a:solidFill>
                  <a:schemeClr val="bg1"/>
                </a:solidFill>
              </a:rPr>
              <a:t>incoming link from D and D has 1 forward links</a:t>
            </a:r>
            <a:endParaRPr lang="en-PK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3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5BA2D-42BA-9911-5251-43F739DBD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2" b="83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6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1FB563-7429-6B7E-8F20-1C163F1FE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4" b="7781"/>
          <a:stretch/>
        </p:blipFill>
        <p:spPr>
          <a:xfrm>
            <a:off x="-1" y="-1"/>
            <a:ext cx="122498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72B10-AD38-3997-C73B-8C21911EB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 b="7391"/>
          <a:stretch/>
        </p:blipFill>
        <p:spPr>
          <a:xfrm>
            <a:off x="0" y="0"/>
            <a:ext cx="12260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10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F62988-6E9C-1347-52F3-26F715932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5" b="6500"/>
          <a:stretch/>
        </p:blipFill>
        <p:spPr>
          <a:xfrm>
            <a:off x="-1" y="0"/>
            <a:ext cx="12249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00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A57D-EBA5-23B4-B139-A4864C84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Weighted Edges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1A8AE-4095-7CE6-8412-78A92239A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06" y="1984720"/>
            <a:ext cx="5245100" cy="35687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207F8A-7269-1876-A841-935A0D121B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5970" y="2023841"/>
            <a:ext cx="50292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6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F444-23EB-630D-5D0D-7332BE10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5029-0F48-13C7-B54C-9066CF172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What is Page Rank (PR)?</a:t>
            </a:r>
          </a:p>
          <a:p>
            <a:r>
              <a:rPr lang="en-PK" dirty="0"/>
              <a:t>Why do we need it?</a:t>
            </a:r>
          </a:p>
        </p:txBody>
      </p:sp>
    </p:spTree>
    <p:extLst>
      <p:ext uri="{BB962C8B-B14F-4D97-AF65-F5344CB8AC3E}">
        <p14:creationId xmlns:p14="http://schemas.microsoft.com/office/powerpoint/2010/main" val="265603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0F4417B-9797-C83A-60BB-833C8909F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09" y="2262756"/>
            <a:ext cx="10281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2400" b="1" dirty="0">
                <a:latin typeface="Calibri" panose="020F0502020204030204" pitchFamily="34" charset="0"/>
              </a:rPr>
              <a:t>[Q. 1] Find Page rank of all these pages up till 3</a:t>
            </a:r>
            <a:r>
              <a:rPr lang="en-US" altLang="en-PK" sz="2400" b="1" baseline="30000" dirty="0">
                <a:latin typeface="Calibri" panose="020F0502020204030204" pitchFamily="34" charset="0"/>
              </a:rPr>
              <a:t>rd</a:t>
            </a:r>
            <a:r>
              <a:rPr lang="en-US" altLang="en-PK" sz="2400" b="1" dirty="0">
                <a:latin typeface="Calibri" panose="020F0502020204030204" pitchFamily="34" charset="0"/>
              </a:rPr>
              <a:t> iteration damping factor d=0.8</a:t>
            </a:r>
          </a:p>
        </p:txBody>
      </p:sp>
      <p:pic>
        <p:nvPicPr>
          <p:cNvPr id="8194" name="Picture 2" descr="Math 22 – Linear Algebra and its applications">
            <a:extLst>
              <a:ext uri="{FF2B5EF4-FFF2-40B4-BE49-F238E27FC236}">
                <a16:creationId xmlns:a16="http://schemas.microsoft.com/office/drawing/2014/main" id="{950F9F4E-D57B-4F7C-CC12-986CE381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298" y="3233107"/>
            <a:ext cx="4231256" cy="280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BD3847-7EC0-16C6-5726-6934332D2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18" y="5993302"/>
            <a:ext cx="881741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30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PR(A) = (1-d) + d (PR(T1) / C(T1) + ….. + PR(Tn) / C(Tn) )</a:t>
            </a:r>
          </a:p>
        </p:txBody>
      </p:sp>
    </p:spTree>
    <p:extLst>
      <p:ext uri="{BB962C8B-B14F-4D97-AF65-F5344CB8AC3E}">
        <p14:creationId xmlns:p14="http://schemas.microsoft.com/office/powerpoint/2010/main" val="125544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novel application of PageRank and user preference algorithms for  assessing the relative performance of track athletes in competition | PLOS  ONE">
            <a:extLst>
              <a:ext uri="{FF2B5EF4-FFF2-40B4-BE49-F238E27FC236}">
                <a16:creationId xmlns:a16="http://schemas.microsoft.com/office/drawing/2014/main" id="{134C1132-4BFC-AD51-2A8A-C6943A0A6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87" y="3188778"/>
            <a:ext cx="3355675" cy="277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B33767-575E-7BE4-A550-8A61E6B5B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18" y="5993302"/>
            <a:ext cx="881741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30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PR(A) = (1-d) + d (PR(T1) / C(T1) + ….. + PR(Tn) / C(Tn) 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3096CC-2C4D-95AD-B42A-39576D946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09" y="2262756"/>
            <a:ext cx="10281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2400" b="1" dirty="0">
                <a:latin typeface="Calibri" panose="020F0502020204030204" pitchFamily="34" charset="0"/>
              </a:rPr>
              <a:t>[Q. 1] Find Page rank of all these pages up till 3</a:t>
            </a:r>
            <a:r>
              <a:rPr lang="en-US" altLang="en-PK" sz="2400" b="1" baseline="30000" dirty="0">
                <a:latin typeface="Calibri" panose="020F0502020204030204" pitchFamily="34" charset="0"/>
              </a:rPr>
              <a:t>rd</a:t>
            </a:r>
            <a:r>
              <a:rPr lang="en-US" altLang="en-PK" sz="2400" b="1" dirty="0">
                <a:latin typeface="Calibri" panose="020F0502020204030204" pitchFamily="34" charset="0"/>
              </a:rPr>
              <a:t> iteration damping factor d=0.8</a:t>
            </a:r>
          </a:p>
        </p:txBody>
      </p:sp>
    </p:spTree>
    <p:extLst>
      <p:ext uri="{BB962C8B-B14F-4D97-AF65-F5344CB8AC3E}">
        <p14:creationId xmlns:p14="http://schemas.microsoft.com/office/powerpoint/2010/main" val="334845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B355-31E5-A410-D797-D0E86662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</a:t>
            </a:r>
            <a:r>
              <a:rPr lang="en-GB" dirty="0"/>
              <a:t>a</a:t>
            </a:r>
            <a:r>
              <a:rPr lang="en-PK" dirty="0"/>
              <a:t>ge Rank (PR)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F6A8A-0B27-24F5-5600-5A34A791C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PK" dirty="0"/>
              <a:t>PageRank is a “vote”, by all the other pages on the Web, about how important a page is.</a:t>
            </a:r>
          </a:p>
          <a:p>
            <a:r>
              <a:rPr lang="en-US" altLang="en-PK" dirty="0"/>
              <a:t>A link to a page counts as a vote of support</a:t>
            </a:r>
          </a:p>
        </p:txBody>
      </p:sp>
    </p:spTree>
    <p:extLst>
      <p:ext uri="{BB962C8B-B14F-4D97-AF65-F5344CB8AC3E}">
        <p14:creationId xmlns:p14="http://schemas.microsoft.com/office/powerpoint/2010/main" val="340999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ow Google's PageRank Algorithm Works">
            <a:hlinkClick r:id="" action="ppaction://media"/>
            <a:extLst>
              <a:ext uri="{FF2B5EF4-FFF2-40B4-BE49-F238E27FC236}">
                <a16:creationId xmlns:a16="http://schemas.microsoft.com/office/drawing/2014/main" id="{D4384C95-FC2A-A6E9-3C38-043020C87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967F89-5173-CF90-2758-713C9E9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50"/>
            <a:ext cx="2883807" cy="556532"/>
          </a:xfrm>
        </p:spPr>
        <p:txBody>
          <a:bodyPr>
            <a:normAutofit/>
          </a:bodyPr>
          <a:lstStyle/>
          <a:p>
            <a:r>
              <a:rPr lang="en-PK" sz="3000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2478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F444-23EB-630D-5D0D-7332BE10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>
                <a:solidFill>
                  <a:srgbClr val="FF0000"/>
                </a:solidFill>
              </a:rPr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5029-0F48-13C7-B54C-9066CF172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What terms should we know?</a:t>
            </a:r>
          </a:p>
        </p:txBody>
      </p:sp>
    </p:spTree>
    <p:extLst>
      <p:ext uri="{BB962C8B-B14F-4D97-AF65-F5344CB8AC3E}">
        <p14:creationId xmlns:p14="http://schemas.microsoft.com/office/powerpoint/2010/main" val="283070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0FE0CE26-A0DC-7C39-2F49-399B8BF39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081" y="533400"/>
            <a:ext cx="3175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2400" b="1" dirty="0">
                <a:latin typeface="Calibri" panose="020F0502020204030204" pitchFamily="34" charset="0"/>
              </a:rPr>
              <a:t>Breakdown of Equation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F5738-55E7-E9E7-45C7-8CC352D09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9080" y="1905000"/>
            <a:ext cx="881741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30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PR(A) = (1-d) + d (PR(T1) / C(T1) + ….. + PR(Tn) / C(Tn)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8D185-7975-1918-4CE5-0226F4E71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9081" y="1219200"/>
            <a:ext cx="413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2400" dirty="0">
                <a:latin typeface="Calibri" panose="020F0502020204030204" pitchFamily="34" charset="0"/>
              </a:rPr>
              <a:t>Now we refer PageRank as “PR”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65865-F864-92F5-529C-362E76005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5281" y="2590800"/>
            <a:ext cx="72731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PK" sz="2400">
                <a:latin typeface="Calibri" panose="020F0502020204030204" pitchFamily="34" charset="0"/>
              </a:rPr>
              <a:t> PR(A) is the PageRank of page 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PK" sz="2400">
                <a:latin typeface="Calibri" panose="020F0502020204030204" pitchFamily="34" charset="0"/>
              </a:rPr>
              <a:t> PR(Ti) is the PageRank of pages Ti which link to page 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PK" sz="2400">
                <a:latin typeface="Calibri" panose="020F0502020204030204" pitchFamily="34" charset="0"/>
              </a:rPr>
              <a:t> C(Ti) is the number of outbound links on page Ti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PK" sz="2400">
                <a:latin typeface="Calibri" panose="020F0502020204030204" pitchFamily="34" charset="0"/>
              </a:rPr>
              <a:t> d is a damping factor which can be set between 0 and 1</a:t>
            </a:r>
          </a:p>
          <a:p>
            <a:pPr eaLnBrk="1" hangingPunct="1"/>
            <a:r>
              <a:rPr lang="en-US" altLang="en-PK" sz="2400">
                <a:latin typeface="Calibri" panose="020F0502020204030204" pitchFamily="34" charset="0"/>
              </a:rPr>
              <a:t>   (usually set to 0.85)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5924C-1DBF-88FF-76DA-13FCE149D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994" y="4648200"/>
            <a:ext cx="818897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2400">
                <a:latin typeface="Calibri" panose="020F0502020204030204" pitchFamily="34" charset="0"/>
              </a:rPr>
              <a:t>A page’s PageRank = 0.15 + 0.85 * (a “share” of the PageRank of </a:t>
            </a:r>
          </a:p>
          <a:p>
            <a:pPr eaLnBrk="1" hangingPunct="1"/>
            <a:r>
              <a:rPr lang="en-US" altLang="en-PK" sz="2400">
                <a:latin typeface="Calibri" panose="020F0502020204030204" pitchFamily="34" charset="0"/>
              </a:rPr>
              <a:t>every page that links to it)</a:t>
            </a:r>
          </a:p>
          <a:p>
            <a:pPr eaLnBrk="1" hangingPunct="1"/>
            <a:r>
              <a:rPr lang="en-US" altLang="en-PK" sz="2400">
                <a:latin typeface="Calibri" panose="020F0502020204030204" pitchFamily="34" charset="0"/>
              </a:rPr>
              <a:t>“share” = the linking page’s PageRank divided by the number of </a:t>
            </a:r>
          </a:p>
          <a:p>
            <a:pPr eaLnBrk="1" hangingPunct="1"/>
            <a:r>
              <a:rPr lang="en-US" altLang="en-PK" sz="2400">
                <a:latin typeface="Calibri" panose="020F0502020204030204" pitchFamily="34" charset="0"/>
              </a:rPr>
              <a:t>outbound links on the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build="allAtOnce"/>
      <p:bldP spid="10" grpId="0" build="p"/>
      <p:bldP spid="11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F03E3C-D384-5D93-409F-812ECE4DC46D}"/>
              </a:ext>
            </a:extLst>
          </p:cNvPr>
          <p:cNvSpPr/>
          <p:nvPr/>
        </p:nvSpPr>
        <p:spPr>
          <a:xfrm>
            <a:off x="4267200" y="533400"/>
            <a:ext cx="1219200" cy="1219200"/>
          </a:xfrm>
          <a:prstGeom prst="rect">
            <a:avLst/>
          </a:prstGeom>
          <a:solidFill>
            <a:srgbClr val="B8DC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Page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83341D-A157-A37C-42DB-BC95446568C1}"/>
              </a:ext>
            </a:extLst>
          </p:cNvPr>
          <p:cNvSpPr/>
          <p:nvPr/>
        </p:nvSpPr>
        <p:spPr>
          <a:xfrm>
            <a:off x="6858000" y="533400"/>
            <a:ext cx="1219200" cy="1219200"/>
          </a:xfrm>
          <a:prstGeom prst="rect">
            <a:avLst/>
          </a:prstGeom>
          <a:solidFill>
            <a:srgbClr val="B8DC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Page 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89F1CA-F872-E9F9-F424-C8150C4E7AE9}"/>
              </a:ext>
            </a:extLst>
          </p:cNvPr>
          <p:cNvCxnSpPr/>
          <p:nvPr/>
        </p:nvCxnSpPr>
        <p:spPr>
          <a:xfrm>
            <a:off x="5486400" y="8382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C2125-F1A2-0CAB-6F74-485403121C6B}"/>
              </a:ext>
            </a:extLst>
          </p:cNvPr>
          <p:cNvCxnSpPr/>
          <p:nvPr/>
        </p:nvCxnSpPr>
        <p:spPr>
          <a:xfrm rot="10800000">
            <a:off x="5486400" y="12954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2" name="TextBox 18">
            <a:extLst>
              <a:ext uri="{FF2B5EF4-FFF2-40B4-BE49-F238E27FC236}">
                <a16:creationId xmlns:a16="http://schemas.microsoft.com/office/drawing/2014/main" id="{5090CD45-4517-9F1C-5F05-370FD1BD4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1828801"/>
            <a:ext cx="760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>
                <a:latin typeface="Calibri" panose="020F0502020204030204" pitchFamily="34" charset="0"/>
              </a:rPr>
              <a:t>PR = 1</a:t>
            </a:r>
          </a:p>
        </p:txBody>
      </p:sp>
      <p:sp>
        <p:nvSpPr>
          <p:cNvPr id="9223" name="TextBox 19">
            <a:extLst>
              <a:ext uri="{FF2B5EF4-FFF2-40B4-BE49-F238E27FC236}">
                <a16:creationId xmlns:a16="http://schemas.microsoft.com/office/drawing/2014/main" id="{69727784-70B4-DE81-96A6-8013D839C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1828801"/>
            <a:ext cx="760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>
                <a:latin typeface="Calibri" panose="020F0502020204030204" pitchFamily="34" charset="0"/>
              </a:rPr>
              <a:t>PR =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96BDFF-2283-B6EC-E34D-70DFD515E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980" y="2546351"/>
            <a:ext cx="936538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2200" dirty="0">
                <a:latin typeface="Calibri" panose="020F0502020204030204" pitchFamily="34" charset="0"/>
                <a:cs typeface="Calibri" panose="020F0502020204030204" pitchFamily="34" charset="0"/>
              </a:rPr>
              <a:t>We can't work out A's PageRank until we know B's PageRank, and we can't work</a:t>
            </a:r>
          </a:p>
          <a:p>
            <a:pPr eaLnBrk="1" hangingPunct="1"/>
            <a:r>
              <a:rPr lang="en-US" altLang="en-PK" sz="2200" dirty="0">
                <a:latin typeface="Calibri" panose="020F0502020204030204" pitchFamily="34" charset="0"/>
                <a:cs typeface="Calibri" panose="020F0502020204030204" pitchFamily="34" charset="0"/>
              </a:rPr>
              <a:t>out B's PageRank until we know A's PageRank.</a:t>
            </a:r>
          </a:p>
          <a:p>
            <a:pPr eaLnBrk="1" hangingPunct="1"/>
            <a:r>
              <a:rPr lang="en-US" altLang="en-PK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eaLnBrk="1" hangingPunct="1"/>
            <a:r>
              <a:rPr lang="en-US" altLang="en-PK" sz="2200" dirty="0">
                <a:latin typeface="Calibri" panose="020F0502020204030204" pitchFamily="34" charset="0"/>
                <a:cs typeface="Calibri" panose="020F0502020204030204" pitchFamily="34" charset="0"/>
              </a:rPr>
              <a:t>Iterations are necessary to calculate the most accurate values by </a:t>
            </a:r>
          </a:p>
          <a:p>
            <a:pPr eaLnBrk="1" hangingPunct="1"/>
            <a:r>
              <a:rPr lang="en-US" altLang="en-PK" sz="2200" dirty="0">
                <a:latin typeface="Calibri" panose="020F0502020204030204" pitchFamily="34" charset="0"/>
                <a:cs typeface="Calibri" panose="020F0502020204030204" pitchFamily="34" charset="0"/>
              </a:rPr>
              <a:t>using inaccurate values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71C79F-9FA8-CE5A-3888-575DFE2CC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980" y="4570841"/>
            <a:ext cx="75073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PK" sz="2200" dirty="0">
                <a:latin typeface="Calibri" panose="020F0502020204030204" pitchFamily="34" charset="0"/>
                <a:cs typeface="Calibri" panose="020F0502020204030204" pitchFamily="34" charset="0"/>
              </a:rPr>
              <a:t>100 iterations are necessary to get a good approximation of the </a:t>
            </a:r>
          </a:p>
          <a:p>
            <a:pPr eaLnBrk="1" hangingPunct="1"/>
            <a:r>
              <a:rPr lang="en-US" altLang="en-PK" sz="2200" dirty="0">
                <a:latin typeface="Calibri" panose="020F0502020204030204" pitchFamily="34" charset="0"/>
                <a:cs typeface="Calibri" panose="020F0502020204030204" pitchFamily="34" charset="0"/>
              </a:rPr>
              <a:t>PageRank values of the whole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1F8C5-E98C-13C1-3CE3-C4745AD706FB}"/>
              </a:ext>
            </a:extLst>
          </p:cNvPr>
          <p:cNvSpPr txBox="1"/>
          <p:nvPr/>
        </p:nvSpPr>
        <p:spPr>
          <a:xfrm>
            <a:off x="1855006" y="571070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PK" sz="2200" dirty="0">
                <a:latin typeface="Calibri" panose="020F0502020204030204" pitchFamily="34" charset="0"/>
                <a:cs typeface="Calibri" panose="020F0502020204030204" pitchFamily="34" charset="0"/>
              </a:rPr>
              <a:t>Outgoing link of page A = C(A) = 1 </a:t>
            </a:r>
          </a:p>
          <a:p>
            <a:r>
              <a:rPr lang="en-US" altLang="en-PK" sz="2200" dirty="0">
                <a:latin typeface="Calibri" panose="020F0502020204030204" pitchFamily="34" charset="0"/>
                <a:cs typeface="Calibri" panose="020F0502020204030204" pitchFamily="34" charset="0"/>
              </a:rPr>
              <a:t>Outgoing link of page B = C(B)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  <p:bldP spid="2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F444-23EB-630D-5D0D-7332BE10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>
                <a:solidFill>
                  <a:srgbClr val="FF0000"/>
                </a:solidFill>
              </a:rPr>
              <a:t>Page Rank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5029-0F48-13C7-B54C-9066CF172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How to calculate ranks?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F54549-48DB-68CE-C037-54F3B89BCB91}"/>
              </a:ext>
            </a:extLst>
          </p:cNvPr>
          <p:cNvSpPr txBox="1">
            <a:spLocks/>
          </p:cNvSpPr>
          <p:nvPr/>
        </p:nvSpPr>
        <p:spPr>
          <a:xfrm>
            <a:off x="1478643" y="5171055"/>
            <a:ext cx="9875157" cy="1005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This example is without damping factor</a:t>
            </a:r>
            <a:endParaRPr lang="en-PK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6368-BB19-A6CB-F42A-06F9A828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1A0C-E4AB-B89D-3CF0-5E8D7D0F0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A4B4D-2AA4-F765-8FA7-811168B3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36D196-4BDB-6140-47F4-77B96ED51E99}"/>
              </a:ext>
            </a:extLst>
          </p:cNvPr>
          <p:cNvSpPr txBox="1">
            <a:spLocks/>
          </p:cNvSpPr>
          <p:nvPr/>
        </p:nvSpPr>
        <p:spPr>
          <a:xfrm>
            <a:off x="1478643" y="5171055"/>
            <a:ext cx="9875157" cy="1005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bg1"/>
                </a:solidFill>
              </a:rPr>
              <a:t>I</a:t>
            </a:r>
            <a:r>
              <a:rPr lang="en-PK" sz="3000" dirty="0">
                <a:solidFill>
                  <a:schemeClr val="bg1"/>
                </a:solidFill>
              </a:rPr>
              <a:t>nitilize all page ranks using uniform distribution at iteration 0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10FC989-DD12-9E28-E2BE-E8DC3B07E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60" t="32023" r="44058" b="49617"/>
          <a:stretch/>
        </p:blipFill>
        <p:spPr>
          <a:xfrm>
            <a:off x="7050237" y="290007"/>
            <a:ext cx="3073940" cy="140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06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550</Words>
  <Application>Microsoft Macintosh PowerPoint</Application>
  <PresentationFormat>Widescreen</PresentationFormat>
  <Paragraphs>57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INTRODUCTION</vt:lpstr>
      <vt:lpstr>Page Rank (PR)</vt:lpstr>
      <vt:lpstr>INTRODUCTION</vt:lpstr>
      <vt:lpstr>Terminology</vt:lpstr>
      <vt:lpstr>PowerPoint Presentation</vt:lpstr>
      <vt:lpstr>PowerPoint Presentation</vt:lpstr>
      <vt:lpstr>Page Rank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Weighted Edges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cp:lastPrinted>2024-05-06T06:15:12Z</cp:lastPrinted>
  <dcterms:created xsi:type="dcterms:W3CDTF">2023-04-23T19:43:35Z</dcterms:created>
  <dcterms:modified xsi:type="dcterms:W3CDTF">2024-05-06T06:16:05Z</dcterms:modified>
</cp:coreProperties>
</file>